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9" r:id="rId15"/>
    <p:sldId id="276" r:id="rId16"/>
    <p:sldId id="266" r:id="rId17"/>
    <p:sldId id="277" r:id="rId18"/>
    <p:sldId id="269" r:id="rId19"/>
    <p:sldId id="280" r:id="rId20"/>
    <p:sldId id="281" r:id="rId21"/>
    <p:sldId id="282" r:id="rId22"/>
    <p:sldId id="271" r:id="rId23"/>
    <p:sldId id="273"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7902" autoAdjust="0"/>
  </p:normalViewPr>
  <p:slideViewPr>
    <p:cSldViewPr snapToGrid="0" snapToObjects="1">
      <p:cViewPr varScale="1">
        <p:scale>
          <a:sx n="76" d="100"/>
          <a:sy n="76" d="100"/>
        </p:scale>
        <p:origin x="120" y="15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an insider.</a:t>
            </a:r>
          </a:p>
          <a:p>
            <a:endParaRPr lang="en-US" dirty="0"/>
          </a:p>
          <a:p>
            <a:r>
              <a:rPr lang="en-US" dirty="0"/>
              <a:t>We typically score our hypothetical adversary along each of these dimensions, then </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51849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231353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3225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106713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availability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4660057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4/15/2019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4/15/2019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4/15/2019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4/15/2019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4/15/2019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4/15/2019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4/15/2019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4/15/2019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Comprehensive risk quantification can be difficult or infeasible	</a:t>
            </a:r>
          </a:p>
          <a:p>
            <a:pPr lvl="1">
              <a:buFont typeface="Arial" panose="020B0604020202020204" pitchFamily="34" charset="0"/>
              <a:buChar char="•"/>
            </a:pPr>
            <a:r>
              <a:rPr lang="en-US" dirty="0"/>
              <a:t>Highlighting vulnerabilities is more approachable and can achieve similar operational goals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22</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We treat risk as a function of threat, vulnerability,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𝑇</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𝑉</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e>
                                          <m:r>
                                            <a:rPr lang="en-US" b="0" i="1" smtClean="0">
                                              <a:latin typeface="Cambria Math" panose="02040503050406030204" pitchFamily="18" charset="0"/>
                                            </a:rPr>
                                            <m:t>𝑇</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e>
                                              </m:func>
                                            </m:e>
                                          </m:nary>
                                        </m:e>
                                      </m:d>
                                    </m:e>
                                  </m:func>
                                </m:e>
                              </m:nary>
                            </m:e>
                          </m:d>
                        </m:e>
                      </m:nary>
                    </m:oMath>
                  </m:oMathPara>
                </a14:m>
                <a:endParaRPr lang="en-US" b="0" dirty="0"/>
              </a:p>
              <a:p>
                <a:pPr>
                  <a:buFont typeface="Arial" panose="020B0604020202020204" pitchFamily="34" charset="0"/>
                  <a:buChar char="•"/>
                </a:pPr>
                <a:r>
                  <a:rPr lang="en-US" dirty="0"/>
                  <a:t> Quantitative values for threat, vulnerability, consequence, and probabilities; must rely on qualitative measures</a:t>
                </a:r>
              </a:p>
              <a:p>
                <a:pPr>
                  <a:buFont typeface="Arial" panose="020B0604020202020204" pitchFamily="34" charset="0"/>
                  <a:buChar char="•"/>
                </a:pPr>
                <a:r>
                  <a:rPr lang="en-US" dirty="0"/>
                  <a:t> How to combine qualitative measures of threat, vulnerability, and consequence?</a:t>
                </a:r>
              </a:p>
              <a:p>
                <a:pPr lvl="1">
                  <a:buFont typeface="Arial" panose="020B0604020202020204" pitchFamily="34" charset="0"/>
                  <a:buChar char="•"/>
                </a:pPr>
                <a:r>
                  <a:rPr lang="en-US" dirty="0"/>
                  <a:t>Previously, methods like adding or multiplying qualitative scores were used; led to undesirable, often nonsensical results</a:t>
                </a:r>
              </a:p>
              <a:p>
                <a:pPr lvl="1">
                  <a:buFont typeface="Arial" panose="020B0604020202020204" pitchFamily="34" charset="0"/>
                  <a:buChar char="•"/>
                </a:pPr>
                <a:r>
                  <a:rPr lang="en-US" dirty="0"/>
                  <a:t>Currently using a deliberative process to determine rule set that combines threat, vulnerability, and consequence scores into measure of overall risk</a:t>
                </a:r>
              </a:p>
              <a:p>
                <a:pPr lvl="1">
                  <a:buFont typeface="Arial" panose="020B0604020202020204" pitchFamily="34" charset="0"/>
                  <a:buChar char="•"/>
                </a:pPr>
                <a:r>
                  <a:rPr lang="en-US" dirty="0"/>
                  <a:t>Hopeful that work on automatically selecting adversarial models will inform methods to automate this process</a:t>
                </a:r>
              </a:p>
            </p:txBody>
          </p:sp>
        </mc:Choice>
        <mc:Fallback xmlns="">
          <p:sp>
            <p:nvSpPr>
              <p:cNvPr id="4" name="Text Placeholder 3">
                <a:extLst>
                  <a:ext uri="{FF2B5EF4-FFF2-40B4-BE49-F238E27FC236}">
                    <a16:creationId xmlns:a16="http://schemas.microsoft.com/office/drawing/2014/main" id="{ACAA6824-FF82-42D8-870E-BD74CE5BC831}"/>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175800"/>
              </a:xfrm>
              <a:blipFill>
                <a:blip r:embed="rId2"/>
                <a:stretch>
                  <a:fillRect l="-1455" t="-1059" r="-424"/>
                </a:stretch>
              </a:blipFill>
            </p:spPr>
            <p:txBody>
              <a:bodyPr/>
              <a:lstStyle/>
              <a:p>
                <a:r>
                  <a:rPr lang="en-US">
                    <a:noFill/>
                  </a:rPr>
                  <a:t> </a:t>
                </a:r>
              </a:p>
            </p:txBody>
          </p:sp>
        </mc:Fallback>
      </mc:AlternateContent>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risk and the likelihood that engagements will lead to eventual assessments</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15901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lvl="1">
              <a:buFont typeface="Arial" panose="020B0604020202020204" pitchFamily="34" charset="0"/>
              <a:buChar char="•"/>
            </a:pPr>
            <a:endParaRPr lang="en-US" dirty="0"/>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Decision-makers need higher-level information</a:t>
            </a:r>
          </a:p>
          <a:p>
            <a:pPr lvl="2">
              <a:buFont typeface="Arial" panose="020B0604020202020204" pitchFamily="34" charset="0"/>
              <a:buChar char="•"/>
            </a:pPr>
            <a:r>
              <a:rPr lang="en-US" dirty="0"/>
              <a:t>Difficult to understand exactly how system-level impacts affect ability to perform mission</a:t>
            </a:r>
          </a:p>
          <a:p>
            <a:pPr lvl="1">
              <a:buFont typeface="Arial" panose="020B0604020202020204" pitchFamily="34" charset="0"/>
              <a:buChar char="•"/>
            </a:pPr>
            <a:r>
              <a:rPr lang="en-US" dirty="0"/>
              <a:t>Performed state estimation to estimate true quantities of interest</a:t>
            </a:r>
          </a:p>
          <a:p>
            <a:pPr lvl="2">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8977</TotalTime>
  <Words>4984</Words>
  <Application>Microsoft Office PowerPoint</Application>
  <PresentationFormat>Widescreen</PresentationFormat>
  <Paragraphs>379</Paragraphs>
  <Slides>24</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287</cp:revision>
  <dcterms:created xsi:type="dcterms:W3CDTF">2017-10-14T01:15:26Z</dcterms:created>
  <dcterms:modified xsi:type="dcterms:W3CDTF">2019-04-15T15:08:43Z</dcterms:modified>
</cp:coreProperties>
</file>